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0" r:id="rId3"/>
    <p:sldId id="303" r:id="rId4"/>
    <p:sldId id="326" r:id="rId5"/>
    <p:sldId id="334" r:id="rId6"/>
    <p:sldId id="323" r:id="rId7"/>
    <p:sldId id="324" r:id="rId8"/>
    <p:sldId id="330" r:id="rId9"/>
    <p:sldId id="328" r:id="rId10"/>
    <p:sldId id="327" r:id="rId11"/>
    <p:sldId id="332" r:id="rId12"/>
    <p:sldId id="329" r:id="rId13"/>
    <p:sldId id="333" r:id="rId14"/>
    <p:sldId id="331" r:id="rId15"/>
    <p:sldId id="30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3" autoAdjust="0"/>
    <p:restoredTop sz="95199" autoAdjust="0"/>
  </p:normalViewPr>
  <p:slideViewPr>
    <p:cSldViewPr>
      <p:cViewPr varScale="1">
        <p:scale>
          <a:sx n="111" d="100"/>
          <a:sy n="111" d="100"/>
        </p:scale>
        <p:origin x="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FA937F-63D8-4B2B-8C23-EBD465DDFE2F}" type="datetimeFigureOut">
              <a:rPr lang="en-GB"/>
              <a:pPr>
                <a:defRPr/>
              </a:pPr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786888-DB46-4830-9B40-4EA9ABA7B5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27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4100B0-0733-4588-9FE2-3F0281B04896}" type="datetimeFigureOut">
              <a:rPr lang="en-GB"/>
              <a:pPr>
                <a:defRPr/>
              </a:pPr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64E2AA-4844-4539-862D-BB5CD0BE77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758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waste/index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waste/framework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.europa.eu/environment/action-programme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26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http://ec.europa.eu/environment/waste/target_review.htm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3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45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85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>
                <a:hlinkClick r:id="rId3"/>
              </a:rPr>
              <a:t>http://ec.europa.eu/environment/waste/index.htm</a:t>
            </a:r>
            <a:endParaRPr lang="en-US" i="1" dirty="0"/>
          </a:p>
          <a:p>
            <a:pPr lvl="1"/>
            <a:r>
              <a:rPr lang="en-US" i="1" dirty="0"/>
              <a:t>http://eur-lex.europa.eu/legal-content/EN/TXT/?uri=CELEX:52015PC0595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Waste of electrical and electronic equipment (WEEE) alone such as computers, TV-sets, fridges and cell phones is one the fastest growing waste streams in the EU, with some 9 million </a:t>
            </a:r>
            <a:r>
              <a:rPr lang="en-US" dirty="0" err="1"/>
              <a:t>tonnes</a:t>
            </a:r>
            <a:r>
              <a:rPr lang="en-US" dirty="0"/>
              <a:t> generated in 2005, and expected to grow to more than 12 million </a:t>
            </a:r>
            <a:r>
              <a:rPr lang="en-US" dirty="0" err="1"/>
              <a:t>tonnes</a:t>
            </a:r>
            <a:r>
              <a:rPr lang="en-US" dirty="0"/>
              <a:t> by 2020.</a:t>
            </a:r>
          </a:p>
          <a:p>
            <a:pPr lvl="1"/>
            <a:r>
              <a:rPr lang="en-US" i="1" dirty="0"/>
              <a:t>http://ec.europa.eu/environment/waste/weee/index_en.htm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75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http://www.letsrecycle.com/news/latest-news/uk-ranked-tenth-in-2015-european-recycling-table/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75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EU approach to waste management is based on the "</a:t>
            </a:r>
            <a:r>
              <a:rPr lang="en-US" u="sng" dirty="0">
                <a:hlinkClick r:id="rId3"/>
              </a:rPr>
              <a:t>waste hierarchy</a:t>
            </a:r>
            <a:r>
              <a:rPr lang="en-US" dirty="0"/>
              <a:t>“, which sets the following priority order when shaping waste policy and managing waste at the operational level: prevention, (preparing for) reuse, recycling, recovery and, as the least preferred option, disposal (which includes landfilling and incineration without energy recovery). In line with this the </a:t>
            </a:r>
            <a:r>
              <a:rPr lang="en-US" u="sng" dirty="0">
                <a:hlinkClick r:id="rId4"/>
              </a:rPr>
              <a:t>7th Environment Action </a:t>
            </a:r>
            <a:r>
              <a:rPr lang="en-US" u="sng" dirty="0" err="1">
                <a:hlinkClick r:id="rId4"/>
              </a:rPr>
              <a:t>Programme</a:t>
            </a:r>
            <a:r>
              <a:rPr lang="en-US" dirty="0"/>
              <a:t> sets the following priority objectives for waste policy in the EU:</a:t>
            </a:r>
          </a:p>
          <a:p>
            <a:r>
              <a:rPr lang="en-US" dirty="0"/>
              <a:t>To reduce the amount of waste generated; </a:t>
            </a:r>
          </a:p>
          <a:p>
            <a:r>
              <a:rPr lang="en-US" dirty="0"/>
              <a:t>To </a:t>
            </a:r>
            <a:r>
              <a:rPr lang="en-US" dirty="0" err="1"/>
              <a:t>maximise</a:t>
            </a:r>
            <a:r>
              <a:rPr lang="en-US" dirty="0"/>
              <a:t> recycling and re-use;</a:t>
            </a:r>
          </a:p>
          <a:p>
            <a:r>
              <a:rPr lang="en-US" dirty="0"/>
              <a:t>To limit incineration to non-recyclable materials;</a:t>
            </a:r>
          </a:p>
          <a:p>
            <a:r>
              <a:rPr lang="en-US" dirty="0"/>
              <a:t>To phase out landfilling to non-recyclable and non-recoverable waste;</a:t>
            </a:r>
          </a:p>
          <a:p>
            <a:r>
              <a:rPr lang="en-US" dirty="0"/>
              <a:t>To ensure full implementation of the waste policy targets in all Member States.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13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and strategy for raw materials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efficiency and recycling</a:t>
            </a:r>
          </a:p>
          <a:p>
            <a:r>
              <a:rPr lang="en-US" dirty="0"/>
              <a:t>https://ec.europa.eu/growth/sectors/raw-materials/policy-strategy/resource-efficiency_en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39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and strategy for raw materials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efficiency and recycling</a:t>
            </a:r>
          </a:p>
          <a:p>
            <a:r>
              <a:rPr lang="en-US" dirty="0"/>
              <a:t>https://ec.europa.eu/growth/sectors/raw-materials/policy-strategy/resource-efficiency_en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80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(ARCADIS &amp; </a:t>
            </a:r>
            <a:r>
              <a:rPr lang="en-US" sz="1700" dirty="0" err="1"/>
              <a:t>Triconomics</a:t>
            </a:r>
            <a:r>
              <a:rPr lang="en-US" sz="1700" dirty="0"/>
              <a:t> Study on the efficient functioning of waste markets in the EU, 2016)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32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e.g. zero VAT on repair services and sale of second hand products.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28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http://ec.europa.eu/environment/waste/target_review.htm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48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this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9512" y="0"/>
            <a:ext cx="7632848" cy="1340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7344816" cy="4248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6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73146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412578"/>
            <a:ext cx="373146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2886" y="1772816"/>
            <a:ext cx="373293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52886" y="2412578"/>
            <a:ext cx="3732934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79512" y="0"/>
            <a:ext cx="7632848" cy="1340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7235701" y="6504929"/>
            <a:ext cx="1728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ABIS </a:t>
            </a:r>
            <a:r>
              <a:rPr lang="en-GB" altLang="en-US" sz="1100" i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GB" altLang="en-US" sz="11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96752"/>
            <a:ext cx="6444207" cy="144016"/>
          </a:xfrm>
          <a:prstGeom prst="rect">
            <a:avLst/>
          </a:prstGeom>
          <a:solidFill>
            <a:srgbClr val="DA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7" y="116632"/>
            <a:ext cx="225069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7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circular-economy/pdf/stakeholder_conference_agenda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6" b="-1"/>
          <a:stretch/>
        </p:blipFill>
        <p:spPr>
          <a:xfrm>
            <a:off x="-36512" y="-99392"/>
            <a:ext cx="9180512" cy="6624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4797152"/>
            <a:ext cx="9180512" cy="2060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334" y="362039"/>
            <a:ext cx="73448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Zagreb,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3rd February 2017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Hi4CSR Learning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56592" y="5229200"/>
            <a:ext cx="9505056" cy="11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Stimulating the processing of used materials: </a:t>
            </a:r>
          </a:p>
          <a:p>
            <a:pPr algn="r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Current developments at EU level</a:t>
            </a:r>
          </a:p>
        </p:txBody>
      </p:sp>
    </p:spTree>
    <p:extLst>
      <p:ext uri="{BB962C8B-B14F-4D97-AF65-F5344CB8AC3E}">
        <p14:creationId xmlns:p14="http://schemas.microsoft.com/office/powerpoint/2010/main" val="329144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4. 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7955280" cy="4752528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Apparent lack of clear policy </a:t>
            </a:r>
            <a:r>
              <a:rPr lang="en-US" sz="1700" dirty="0"/>
              <a:t>in terms of secondary raw materials </a:t>
            </a:r>
            <a:r>
              <a:rPr lang="en-US" sz="1600" dirty="0"/>
              <a:t>(ARCADIS &amp; </a:t>
            </a:r>
            <a:r>
              <a:rPr lang="en-US" sz="1600" dirty="0" err="1"/>
              <a:t>Triconomics</a:t>
            </a:r>
            <a:r>
              <a:rPr lang="en-US" sz="1600" dirty="0"/>
              <a:t>, 2016)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lnSpc>
                <a:spcPct val="150000"/>
              </a:lnSpc>
            </a:pPr>
            <a:r>
              <a:rPr lang="en-US" sz="1600" b="1" dirty="0"/>
              <a:t>no roadmap </a:t>
            </a:r>
            <a:r>
              <a:rPr lang="en-US" sz="1600" dirty="0"/>
              <a:t>to increase reincorporation of recycled materials in manufacturing processes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lack of incentives </a:t>
            </a:r>
            <a:r>
              <a:rPr lang="en-US" sz="1600" dirty="0"/>
              <a:t>like price guarantees, insurance systems, </a:t>
            </a:r>
            <a:r>
              <a:rPr lang="en-US" sz="1600" dirty="0" err="1"/>
              <a:t>harmonised</a:t>
            </a:r>
            <a:r>
              <a:rPr lang="en-US" sz="1600" dirty="0"/>
              <a:t> Green Public Procurement criteria or guidelines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the use of recycled material is not supported by </a:t>
            </a:r>
            <a:r>
              <a:rPr lang="en-US" sz="1600" b="1" dirty="0"/>
              <a:t>policy measures </a:t>
            </a:r>
            <a:r>
              <a:rPr lang="en-US" sz="1600" dirty="0"/>
              <a:t>at a same level as waste recycling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some current waste legislations hinders the development of </a:t>
            </a:r>
            <a:r>
              <a:rPr lang="en-US" sz="1600" b="1" dirty="0"/>
              <a:t>secondary raw materials markets</a:t>
            </a:r>
            <a:r>
              <a:rPr lang="en-US" sz="1600" dirty="0"/>
              <a:t> as some ‘waste’ cannot be used further as a material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57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4. 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8280920" cy="50678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300" dirty="0"/>
              <a:t>EU waste policies led to a </a:t>
            </a:r>
            <a:r>
              <a:rPr lang="en-US" sz="2300" b="1" dirty="0"/>
              <a:t>priority for recycling</a:t>
            </a:r>
            <a:r>
              <a:rPr lang="en-US" sz="2300" dirty="0"/>
              <a:t>, at the expense of re-use, which is much more energy and resource efficient as well as </a:t>
            </a:r>
            <a:r>
              <a:rPr lang="en-US" sz="2300" dirty="0" err="1"/>
              <a:t>labour</a:t>
            </a:r>
            <a:r>
              <a:rPr lang="en-US" sz="2300" dirty="0"/>
              <a:t> intensive (RREUSE, 2015)</a:t>
            </a:r>
          </a:p>
          <a:p>
            <a:pPr>
              <a:lnSpc>
                <a:spcPct val="150000"/>
              </a:lnSpc>
            </a:pP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300" b="1" dirty="0"/>
              <a:t>Suggestions to policy makers </a:t>
            </a:r>
            <a:r>
              <a:rPr lang="en-US" sz="2300" dirty="0"/>
              <a:t>(ibid.), among the others</a:t>
            </a:r>
          </a:p>
          <a:p>
            <a:pPr lvl="1">
              <a:lnSpc>
                <a:spcPct val="150000"/>
              </a:lnSpc>
            </a:pPr>
            <a:r>
              <a:rPr lang="en-US" sz="2100" b="1" dirty="0"/>
              <a:t>concrete legislative support </a:t>
            </a:r>
            <a:r>
              <a:rPr lang="en-US" sz="2100" dirty="0"/>
              <a:t>beyond legal definitions </a:t>
            </a:r>
          </a:p>
          <a:p>
            <a:pPr lvl="1">
              <a:lnSpc>
                <a:spcPct val="150000"/>
              </a:lnSpc>
            </a:pPr>
            <a:r>
              <a:rPr lang="en-US" sz="2100" b="1" dirty="0"/>
              <a:t>separate quantitative targets for re-use </a:t>
            </a:r>
            <a:r>
              <a:rPr lang="en-US" sz="2100" dirty="0"/>
              <a:t>away from recycling 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safeguarding and developing the role of social enterprises in the re-use sector</a:t>
            </a:r>
          </a:p>
          <a:p>
            <a:pPr lvl="1">
              <a:lnSpc>
                <a:spcPct val="150000"/>
              </a:lnSpc>
            </a:pPr>
            <a:r>
              <a:rPr lang="en-US" sz="2100" dirty="0"/>
              <a:t>adapting Extended Producer Responsibility to support preparation for reuse activities</a:t>
            </a:r>
          </a:p>
          <a:p>
            <a:pPr lvl="1">
              <a:lnSpc>
                <a:spcPct val="150000"/>
              </a:lnSpc>
            </a:pPr>
            <a:r>
              <a:rPr lang="en-US" sz="2100" b="1" dirty="0"/>
              <a:t>re-use</a:t>
            </a:r>
            <a:r>
              <a:rPr lang="en-US" sz="2100" dirty="0"/>
              <a:t>, repair and preparing for re-use </a:t>
            </a:r>
            <a:r>
              <a:rPr lang="en-US" sz="2100" b="1" dirty="0"/>
              <a:t>more economically viable and competitive</a:t>
            </a:r>
          </a:p>
          <a:p>
            <a:pPr lvl="2"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</a:rPr>
              <a:t>Innovative use of differentiated VAT rates in accordance with the waste hierarchy These taxes should be shifted to put a higher burden on resource-intensive and single use products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13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5. 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8208912" cy="4752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Circular Economy Package (2015)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which includes </a:t>
            </a:r>
            <a:r>
              <a:rPr lang="en-US" b="1" dirty="0"/>
              <a:t>revised legislative proposals on waste</a:t>
            </a:r>
            <a:r>
              <a:rPr lang="en-US" dirty="0"/>
              <a:t>, setting clear targets, implementation plan and concrete measures at MS level for reduction of waste</a:t>
            </a:r>
            <a:br>
              <a:rPr lang="en-US" dirty="0"/>
            </a:b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common EU </a:t>
            </a:r>
            <a:r>
              <a:rPr lang="en-US" sz="1600" b="1" dirty="0"/>
              <a:t>target for recycling 65% of municipal waste</a:t>
            </a:r>
            <a:r>
              <a:rPr lang="en-US" sz="1600" dirty="0"/>
              <a:t> by 2030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common EU </a:t>
            </a:r>
            <a:r>
              <a:rPr lang="en-US" sz="1600" b="1" dirty="0"/>
              <a:t>target for recycling 75% of packaging waste</a:t>
            </a:r>
            <a:r>
              <a:rPr lang="en-US" sz="1600" dirty="0"/>
              <a:t> by 2030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binding landfill target to </a:t>
            </a:r>
            <a:r>
              <a:rPr lang="en-US" sz="1600" b="1" dirty="0"/>
              <a:t>reduce landfill to maximum of 10%</a:t>
            </a:r>
            <a:r>
              <a:rPr lang="en-US" sz="1600" dirty="0"/>
              <a:t> </a:t>
            </a:r>
            <a:r>
              <a:rPr lang="en-US" sz="1600" b="1" dirty="0"/>
              <a:t>of municipal waste</a:t>
            </a:r>
            <a:r>
              <a:rPr lang="en-US" sz="1600" dirty="0"/>
              <a:t> by 2030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ban on landfilling of separately collected waste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promotion of economic instruments to discourage landfilling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improved definitions and </a:t>
            </a:r>
            <a:r>
              <a:rPr lang="en-US" sz="1600" dirty="0" err="1"/>
              <a:t>harmonised</a:t>
            </a:r>
            <a:r>
              <a:rPr lang="en-US" sz="1600" dirty="0"/>
              <a:t> calculation methods for recycling rates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concrete measures to </a:t>
            </a:r>
            <a:r>
              <a:rPr lang="en-US" sz="1600" b="1" dirty="0">
                <a:solidFill>
                  <a:srgbClr val="FF0000"/>
                </a:solidFill>
              </a:rPr>
              <a:t>promote re-use and stimulate industrial symbiosis</a:t>
            </a:r>
            <a:r>
              <a:rPr lang="en-US" sz="1600" dirty="0">
                <a:solidFill>
                  <a:srgbClr val="FF0000"/>
                </a:solidFill>
              </a:rPr>
              <a:t> - turning one industry's by-product into another industry's raw material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economic incentives for producers to put </a:t>
            </a:r>
            <a:r>
              <a:rPr lang="en-US" sz="1600" b="1" dirty="0"/>
              <a:t>greener products on the market</a:t>
            </a:r>
            <a:r>
              <a:rPr lang="en-US" sz="16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69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5. 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8280920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Circular Economy: Turning recycled raw materials into business opportunities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685800" lvl="1">
              <a:lnSpc>
                <a:spcPct val="120000"/>
              </a:lnSpc>
              <a:spcBef>
                <a:spcPts val="0"/>
              </a:spcBef>
            </a:pPr>
            <a:r>
              <a:rPr lang="en-US" sz="1900" b="1" dirty="0"/>
              <a:t>Overcoming barriers </a:t>
            </a:r>
            <a:r>
              <a:rPr lang="en-US" sz="1900" dirty="0"/>
              <a:t>by developing quality standards for secondary raw materials, </a:t>
            </a:r>
            <a:r>
              <a:rPr lang="en-US" sz="1900" dirty="0" err="1"/>
              <a:t>harmonising</a:t>
            </a:r>
            <a:r>
              <a:rPr lang="en-US" sz="1900" dirty="0"/>
              <a:t> the rules on by-products and end-of-waste status and facilitating the legal transportation of waste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</a:pPr>
            <a:endParaRPr lang="en-US" sz="1900" b="1" dirty="0"/>
          </a:p>
          <a:p>
            <a:pPr marL="685800" lvl="1">
              <a:lnSpc>
                <a:spcPct val="120000"/>
              </a:lnSpc>
              <a:spcBef>
                <a:spcPts val="0"/>
              </a:spcBef>
            </a:pPr>
            <a:r>
              <a:rPr lang="en-US" sz="1900" b="1" dirty="0"/>
              <a:t>Secondary raw materials as a key investment area </a:t>
            </a:r>
            <a:r>
              <a:rPr lang="en-US" sz="1900" dirty="0"/>
              <a:t>in particular waste collection infrastructure, reverse logistics, sorting or recycling and new technologies + redirection of private finance to this area </a:t>
            </a:r>
          </a:p>
          <a:p>
            <a:pPr marL="685800" lvl="1">
              <a:lnSpc>
                <a:spcPct val="120000"/>
              </a:lnSpc>
              <a:spcBef>
                <a:spcPts val="0"/>
              </a:spcBef>
            </a:pPr>
            <a:endParaRPr lang="en-US" sz="1900" b="1" dirty="0"/>
          </a:p>
          <a:p>
            <a:pPr marL="685800" lvl="1">
              <a:lnSpc>
                <a:spcPct val="120000"/>
              </a:lnSpc>
              <a:spcBef>
                <a:spcPts val="0"/>
              </a:spcBef>
            </a:pPr>
            <a:r>
              <a:rPr lang="en-US" sz="1900" b="1" dirty="0"/>
              <a:t>Work in specific areas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Returning the earth's resources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Re-using construction waste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Recovering critical raw materials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Plastic as a recyclable resource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Care with chemicals</a:t>
            </a:r>
          </a:p>
          <a:p>
            <a:pPr marL="1085850" lvl="2"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The role of SMEs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1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5. 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29471"/>
            <a:ext cx="7955280" cy="475252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/>
              <a:t>The Action Plan of the Circular Economy Package with a renewed focus on resource efficiency, re-use strategies and secondary raw materials is very much timely and welcome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hlinkClick r:id="rId3"/>
              </a:rPr>
              <a:t>Circular Economy Stakeholder Conference</a:t>
            </a:r>
            <a:r>
              <a:rPr lang="en-US" dirty="0">
                <a:hlinkClick r:id="rId3"/>
              </a:rPr>
              <a:t>: one year after adoption, working together for the future</a:t>
            </a:r>
            <a:r>
              <a:rPr lang="en-US" dirty="0"/>
              <a:t>, Brussels, 9-10th March 2017 </a:t>
            </a:r>
          </a:p>
          <a:p>
            <a:endParaRPr lang="en-US" dirty="0"/>
          </a:p>
          <a:p>
            <a:pPr lvl="1"/>
            <a:r>
              <a:rPr lang="en-US" sz="1600" dirty="0"/>
              <a:t>Product policy for resource efficiency: how to make progress? 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87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79208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2800" b="1" dirty="0"/>
              <a:t>Thank you for your attention! 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altLang="en-US" dirty="0"/>
              <a:t>Karolina Sobczak</a:t>
            </a:r>
          </a:p>
          <a:p>
            <a:pPr marL="0" indent="0" algn="ctr">
              <a:buNone/>
            </a:pPr>
            <a:r>
              <a:rPr lang="en-US" altLang="en-US" dirty="0"/>
              <a:t>Projects Coordinator</a:t>
            </a:r>
          </a:p>
          <a:p>
            <a:pPr marL="0" indent="0" algn="ctr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Picture 2" descr="d:\Users\Uporabnik\Desktop\DPP\Erasmus + 2016\screen-shot-2016-09-26-at-104328_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176464" cy="27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</p:spPr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7344816" cy="42484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Context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Legislative Framework</a:t>
            </a:r>
          </a:p>
          <a:p>
            <a:pPr lvl="1"/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Other Policy Measures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General Observations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Recent Developments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0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1.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7992888" cy="475252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/>
              <a:t>The European economy currently still loses a significant amount of potential 'secondary raw materials' </a:t>
            </a:r>
          </a:p>
          <a:p>
            <a:endParaRPr lang="en-US" dirty="0"/>
          </a:p>
          <a:p>
            <a:r>
              <a:rPr lang="en-US" dirty="0"/>
              <a:t>Waste of electrical and electronic equipment alone is one the fastest growing waste streams in the EU, with 9 million tons generated in 2005, and expected to grow to more than 12 million tons by 2020</a:t>
            </a:r>
          </a:p>
          <a:p>
            <a:endParaRPr lang="en-US" dirty="0"/>
          </a:p>
          <a:p>
            <a:r>
              <a:rPr lang="en-US" dirty="0"/>
              <a:t>In 2013, </a:t>
            </a:r>
            <a:r>
              <a:rPr lang="en-US" b="1" dirty="0"/>
              <a:t>total waste production </a:t>
            </a:r>
            <a:r>
              <a:rPr lang="en-US" dirty="0"/>
              <a:t>in the EU amounted to approximately </a:t>
            </a:r>
            <a:r>
              <a:rPr lang="en-US" b="1" dirty="0"/>
              <a:t>2.5 billion tons, </a:t>
            </a:r>
            <a:r>
              <a:rPr lang="en-US" dirty="0"/>
              <a:t>of which 1.6 billion tons were not reused or recycled</a:t>
            </a:r>
          </a:p>
          <a:p>
            <a:endParaRPr lang="en-US" dirty="0"/>
          </a:p>
          <a:p>
            <a:r>
              <a:rPr lang="en-US" dirty="0"/>
              <a:t>It is estimated that an additional 600 million tons could be recycled or reused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1.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26" name="Picture 2" descr="http://ec.europa.eu/eurostat/statistics-explained/images/6/66/Waste_generation_by_economic_activities_and_households%2C_EU-28%2C_2014_%28%25%29_YB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090" r="8716" b="8862"/>
          <a:stretch/>
        </p:blipFill>
        <p:spPr bwMode="auto">
          <a:xfrm>
            <a:off x="1079612" y="2348880"/>
            <a:ext cx="6984776" cy="41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3548" y="157842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Waste generation by economic activities and households, EU-28,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6256" y="6001543"/>
            <a:ext cx="999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316613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1.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388696" y="6001543"/>
            <a:ext cx="999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Eurostat</a:t>
            </a:r>
          </a:p>
        </p:txBody>
      </p:sp>
      <p:pic>
        <p:nvPicPr>
          <p:cNvPr id="3" name="Picture 2" descr="Eurostat recycling dat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5"/>
          <a:stretch/>
        </p:blipFill>
        <p:spPr bwMode="auto">
          <a:xfrm>
            <a:off x="-108520" y="2132855"/>
            <a:ext cx="4572000" cy="38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urostat recycling dat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6"/>
          <a:stretch/>
        </p:blipFill>
        <p:spPr bwMode="auto">
          <a:xfrm>
            <a:off x="4644008" y="2371782"/>
            <a:ext cx="4572000" cy="36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548" y="157842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Recycling of waste – EU Member States, 2015 - 2014</a:t>
            </a:r>
          </a:p>
        </p:txBody>
      </p:sp>
    </p:spTree>
    <p:extLst>
      <p:ext uri="{BB962C8B-B14F-4D97-AF65-F5344CB8AC3E}">
        <p14:creationId xmlns:p14="http://schemas.microsoft.com/office/powerpoint/2010/main" val="160321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2. Legislative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7992888" cy="475252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b="1" dirty="0"/>
              <a:t>Waste Framework Directive </a:t>
            </a:r>
            <a:r>
              <a:rPr lang="en-US" dirty="0"/>
              <a:t>(Directive 2008/98/EC)</a:t>
            </a:r>
          </a:p>
          <a:p>
            <a:pPr lvl="1"/>
            <a:r>
              <a:rPr lang="en-US" sz="1600" dirty="0"/>
              <a:t>introduced a five-step waste hierarchy where re-use is the second best option and recycling </a:t>
            </a:r>
            <a:r>
              <a:rPr lang="en-US" sz="1600"/>
              <a:t>the third best  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050" name="Picture 2" descr="Image result for EU waste hier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3" y="3140968"/>
            <a:ext cx="6471095" cy="27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372200" y="4005064"/>
            <a:ext cx="1008112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2. Legislative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7992888" cy="4752528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VAT Directive </a:t>
            </a:r>
            <a:r>
              <a:rPr lang="en-US" dirty="0"/>
              <a:t>(Directive 2006/112/EC)</a:t>
            </a:r>
          </a:p>
          <a:p>
            <a:endParaRPr lang="en-US" dirty="0"/>
          </a:p>
          <a:p>
            <a:pPr lvl="1"/>
            <a:r>
              <a:rPr lang="en-US" dirty="0"/>
              <a:t>Article 199 setting out that</a:t>
            </a: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800100" lvl="2" indent="0">
              <a:buNone/>
            </a:pPr>
            <a:r>
              <a:rPr lang="en-US" i="1" dirty="0"/>
              <a:t>“</a:t>
            </a:r>
            <a:r>
              <a:rPr lang="hr-HR" i="1" dirty="0"/>
              <a:t>1. </a:t>
            </a:r>
            <a:r>
              <a:rPr lang="en-US" i="1" dirty="0"/>
              <a:t>Member States may provide that the person liable for payment of VAT is the taxable person to whom any of the following supplies are made:</a:t>
            </a:r>
            <a:endParaRPr lang="hr-HR" i="1" dirty="0"/>
          </a:p>
          <a:p>
            <a:pPr marL="800100" lvl="2" indent="0">
              <a:buNone/>
            </a:pPr>
            <a:r>
              <a:rPr lang="hr-HR" i="1" dirty="0"/>
              <a:t>…</a:t>
            </a:r>
            <a:r>
              <a:rPr lang="en-US" i="1" dirty="0"/>
              <a:t> </a:t>
            </a:r>
            <a:endParaRPr lang="hr-HR" i="1" dirty="0"/>
          </a:p>
          <a:p>
            <a:pPr marL="800100" lvl="2" indent="0">
              <a:buNone/>
            </a:pPr>
            <a:r>
              <a:rPr lang="hr-HR" i="1" dirty="0"/>
              <a:t>(d) </a:t>
            </a:r>
            <a:r>
              <a:rPr lang="en-US" i="1" dirty="0"/>
              <a:t>the supply of used material, used material which cannot be re-used in the same state, scrap, industrial and non industrial waste, recyclable waste, part processed waste and certain goods and services, as listed in Annex VI”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2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3. Other Policy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29471"/>
            <a:ext cx="7992888" cy="4752528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US" b="1" dirty="0"/>
              <a:t>Raw Materials Initiative </a:t>
            </a:r>
            <a:r>
              <a:rPr lang="en-US" dirty="0"/>
              <a:t>(COM/2008/0699)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development of best practices in collection and treatment of waste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Improvement of availability of statistics on waste and materials flows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further review of EU waste and Eco-design legislation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support research and innovation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promotion of economic incentives for reuse and recycling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improvement of the enforcement of EU rules on how waste may be traded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in particular to tackle illegal shipments of waste to non-OECD countries</a:t>
            </a:r>
          </a:p>
          <a:p>
            <a:pPr lvl="2">
              <a:lnSpc>
                <a:spcPct val="130000"/>
              </a:lnSpc>
            </a:pP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b="1" dirty="0"/>
              <a:t>Roadmap to a Resource Efficient Europe </a:t>
            </a:r>
            <a:r>
              <a:rPr lang="en-US" dirty="0"/>
              <a:t>(COM(2011) 571)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to transform Europe's economy into a sustainable one by 2050 by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increasing resource productivity and 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decoupling economic growth from resource use and its environmental impact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3. Other Policy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7776864" cy="4752528"/>
          </a:xfrm>
        </p:spPr>
        <p:txBody>
          <a:bodyPr>
            <a:normAutofit/>
          </a:bodyPr>
          <a:lstStyle/>
          <a:p>
            <a:endParaRPr lang="en-GB" dirty="0"/>
          </a:p>
          <a:p>
            <a:pPr indent="-285750"/>
            <a:r>
              <a:rPr lang="en-US" b="1" dirty="0"/>
              <a:t>7th Environment Action </a:t>
            </a:r>
            <a:r>
              <a:rPr lang="en-US" b="1" dirty="0" err="1"/>
              <a:t>Programme</a:t>
            </a:r>
            <a:r>
              <a:rPr lang="en-US" dirty="0"/>
              <a:t> (2013)</a:t>
            </a:r>
          </a:p>
          <a:p>
            <a:pPr marL="457200" lvl="1" indent="0">
              <a:buNone/>
            </a:pPr>
            <a:r>
              <a:rPr lang="en-US" dirty="0"/>
              <a:t>In line with the waste hierarchy, sets the following priority objectives for EU waste policy: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reduce the amount of waste generated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maximise</a:t>
            </a:r>
            <a:r>
              <a:rPr lang="en-US" dirty="0">
                <a:solidFill>
                  <a:srgbClr val="FF0000"/>
                </a:solidFill>
              </a:rPr>
              <a:t> recycling and re-use</a:t>
            </a:r>
          </a:p>
          <a:p>
            <a:pPr lvl="1"/>
            <a:r>
              <a:rPr lang="en-US" dirty="0"/>
              <a:t>limit incineration to non-recyclable materials</a:t>
            </a:r>
          </a:p>
          <a:p>
            <a:pPr lvl="1"/>
            <a:r>
              <a:rPr lang="en-US" dirty="0"/>
              <a:t>phase out landfilling to non-recyclable and non-recoverable waste</a:t>
            </a:r>
          </a:p>
          <a:p>
            <a:pPr lvl="1"/>
            <a:r>
              <a:rPr lang="en-US" dirty="0"/>
              <a:t>ensure full implementation of the waste policy targets in all EU Member States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981088"/>
      </p:ext>
    </p:extLst>
  </p:cSld>
  <p:clrMapOvr>
    <a:masterClrMapping/>
  </p:clrMapOvr>
</p:sld>
</file>

<file path=ppt/theme/theme1.xml><?xml version="1.0" encoding="utf-8"?>
<a:theme xmlns:a="http://schemas.openxmlformats.org/drawingml/2006/main" name="ABIS Theme August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IS Theme August 2015" id="{AC5F0D9C-1E3B-46C0-B094-874CE0311D93}" vid="{477156AB-2D0F-4D04-A577-AD230AC60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1020</Words>
  <Application>Microsoft Office PowerPoint</Application>
  <PresentationFormat>On-screen Show (4:3)</PresentationFormat>
  <Paragraphs>170</Paragraphs>
  <Slides>15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Century Gothic</vt:lpstr>
      <vt:lpstr>Wingdings</vt:lpstr>
      <vt:lpstr>ABIS Theme August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antonioscarafino</dc:creator>
  <cp:lastModifiedBy>Windows User</cp:lastModifiedBy>
  <cp:revision>285</cp:revision>
  <dcterms:created xsi:type="dcterms:W3CDTF">2011-05-27T13:59:51Z</dcterms:created>
  <dcterms:modified xsi:type="dcterms:W3CDTF">2017-02-14T08:42:09Z</dcterms:modified>
</cp:coreProperties>
</file>